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914400" algn="l"/>
              </a:tabLst>
            </a:pPr>
            <a:endParaRPr lang="en-US" sz="2400" b="1" dirty="0" smtClean="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KINDS OF HISTORY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Hist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is a magnificent mansion.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Travelyan</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aptly describes it as dwelling place of all subjects. It is like a joint family.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endParaRPr lang="en-US" sz="2400" b="1" dirty="0" smtClean="0">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Political History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Seeley : “Hist. is past politics and politics is present history”.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Arial" pitchFamily="34" charset="0"/>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Political hist. is the story of kings, queens, courtiers,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Arial" pitchFamily="34" charset="0"/>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about the kings’ conquests, wars, and treaties.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Arial" pitchFamily="34" charset="0"/>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About their deeds and misdeeds.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Arial" pitchFamily="34" charset="0"/>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Also about the rise and the fall of kings and their kingdoms, 	empires…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Arial" pitchFamily="34" charset="0"/>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Voltaire, Machiavelli, Macaulay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67095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 Biographical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Biographers sought to explain historical events in terms of 	success or failure of historical heroes and heroines.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biographical approach to hist. received unprecedented 	impetus since </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Thomas Carlyle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came out with his assertion 	that hist. was the compound of the biographies of great 	men. – “hist. is the biography of great men”.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e.g. </a:t>
            </a:r>
          </a:p>
          <a:p>
            <a:pPr lvl="1" algn="just" eaLnBrk="0" fontAlgn="base" hangingPunct="0">
              <a:spcBef>
                <a:spcPct val="0"/>
              </a:spcBef>
              <a:spcAft>
                <a:spcPct val="0"/>
              </a:spcAft>
              <a:buFont typeface="Wingdings" pitchFamily="2" charset="2"/>
              <a:buChar char="Ø"/>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Communism is considered to be the brain child of Karl Marx.</a:t>
            </a:r>
          </a:p>
          <a:p>
            <a:pPr lvl="1" algn="just" eaLnBrk="0" fontAlgn="base" hangingPunct="0">
              <a:spcBef>
                <a:spcPct val="0"/>
              </a:spcBef>
              <a:spcAft>
                <a:spcPct val="0"/>
              </a:spcAft>
              <a:buFont typeface="Wingdings" pitchFamily="2" charset="2"/>
              <a:buChar char="Ø"/>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Bolshevik Revolution of 1917 is attributed to the stupidity of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Tzar</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Nicholas II. </a:t>
            </a:r>
          </a:p>
          <a:p>
            <a:pPr lvl="1" algn="just" eaLnBrk="0" fontAlgn="base" hangingPunct="0">
              <a:spcBef>
                <a:spcPct val="0"/>
              </a:spcBef>
              <a:spcAft>
                <a:spcPct val="0"/>
              </a:spcAft>
              <a:buFont typeface="Wingdings" pitchFamily="2" charset="2"/>
              <a:buChar char="Ø"/>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World War II is said to be due to the individual wickedness of Hitler. </a:t>
            </a:r>
          </a:p>
          <a:p>
            <a:pPr lvl="1" algn="just" eaLnBrk="0" fontAlgn="base" hangingPunct="0">
              <a:spcBef>
                <a:spcPct val="0"/>
              </a:spcBef>
              <a:spcAft>
                <a:spcPct val="0"/>
              </a:spcAft>
              <a:buFont typeface="Wingdings" pitchFamily="2" charset="2"/>
              <a:buChar char="Ø"/>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Lenin, Mao-</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tse</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-Tung and Mahatma Gandhi are claimed to be responsible for the liberation of Russia, China and India respectively.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0"/>
            <a:ext cx="9144000"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National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the study about how the nation states emerged;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the biography of the people, their spirit of 	nationalism, fought for the liberation of their nation, 	sacrificed their lives for that…etc.</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9144000"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 Universal History (World History)</a:t>
            </a:r>
          </a:p>
          <a:p>
            <a:pPr marL="0" marR="0" lvl="0" indent="0" algn="l" defTabSz="914400" rtl="0" eaLnBrk="1" fontAlgn="base" latinLnBrk="0" hangingPunct="1">
              <a:lnSpc>
                <a:spcPct val="100000"/>
              </a:lnSpc>
              <a:spcBef>
                <a:spcPct val="0"/>
              </a:spcBef>
              <a:spcAft>
                <a:spcPct val="0"/>
              </a:spcAft>
              <a:buClrTx/>
              <a:buSzTx/>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This idea was absent during the ancient Greece – a land of  	City States.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was by the emergence of the Roman Empire, unifying all 	powers against the Greeks, an idea about universal hist. 	came.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new universal attitude towards hist. was developed as a 	result of the introduction of Christian ideas.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History became universal in its scope. The adoption of a 	single chronological framework  for all historical events 	dating before and after the birth of Christ (B.C and A.D) 	became the symbol of this universalism.</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Hegel, Karl Marx, Immanuel Kant are some of the eminent 	persons, idealists who unified historical and philosophical 	thoughts.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0"/>
            <a:ext cx="9144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13. Local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This kind of hist. has potentialities and possibilities.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research scholars take up local hist.; get into 	research and come out with new findings.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This must, however, be pursued with reference to 	general history and to larger issues.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E.g. The French Revolution, The Freedom Struggle 	of India …all local hist.</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14.New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This is a post-war phenomenon.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James Harvey Robinson </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(1863-1936) consciously 	coined the term ‘New History’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This attempt is an attack on old traditional hist. 	which is considered to be irrelevant and negligent 	of the human experiences.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‘New History’ gives special attention to economic, 	intellectual and other forces which have a bearing 	of social problems.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0"/>
            <a:ext cx="91440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15. Total History</a:t>
            </a:r>
          </a:p>
          <a:p>
            <a:pPr marL="0" marR="0" lvl="0" indent="0" algn="just" defTabSz="914400" rtl="0" eaLnBrk="1" fontAlgn="base" latinLnBrk="0" hangingPunct="1">
              <a:lnSpc>
                <a:spcPct val="100000"/>
              </a:lnSpc>
              <a:spcBef>
                <a:spcPct val="0"/>
              </a:spcBef>
              <a:spcAft>
                <a:spcPct val="0"/>
              </a:spcAft>
              <a:buClrTx/>
              <a:buSzTx/>
              <a:buFontTx/>
              <a:buNone/>
              <a:tabLst>
                <a:tab pos="914400" algn="l"/>
              </a:tabLst>
            </a:pPr>
            <a:endParaRPr lang="en-US" sz="2800" b="1" dirty="0" smtClean="0">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New History and Total History are like twins.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Both seeks to bridge the gap between historical and 	social studies. Thus the walls that separated 	history from social sciences are sought to the 	pulled down.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 achieve this, the liberal-minded progressive 	historians scrupulously relied of records, strictly 	dealt with the problems of forgery in them and 	adopted the critical method.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Both NH and TH truly laid the foundation of 	Structural History.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555641"/>
          </a:xfrm>
          <a:prstGeom prst="rect">
            <a:avLst/>
          </a:prstGeom>
        </p:spPr>
        <p:txBody>
          <a:bodyPr wrap="square">
            <a:spAutoFit/>
          </a:bodyPr>
          <a:lstStyle/>
          <a:p>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16. Structural History</a:t>
            </a:r>
          </a:p>
          <a:p>
            <a:endParaRPr lang="en-US" sz="2800" b="1" dirty="0" smtClean="0">
              <a:latin typeface="Arial" pitchFamily="34" charset="0"/>
              <a:cs typeface="Arial" pitchFamily="34" charset="0"/>
            </a:endParaRPr>
          </a:p>
          <a:p>
            <a:pPr lvl="1">
              <a:buFont typeface="Arial" pitchFamily="34" charset="0"/>
              <a:buChar char="•"/>
            </a:pP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Fernand</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Braudel</a:t>
            </a:r>
            <a:r>
              <a:rPr lang="en-US" sz="2800" dirty="0" smtClean="0">
                <a:latin typeface="Arial" pitchFamily="34" charset="0"/>
                <a:cs typeface="Arial" pitchFamily="34" charset="0"/>
              </a:rPr>
              <a:t>, French historian propounds this </a:t>
            </a:r>
            <a:r>
              <a:rPr lang="en-US" sz="2800" dirty="0" smtClean="0">
                <a:latin typeface="Arial" pitchFamily="34" charset="0"/>
                <a:cs typeface="Arial" pitchFamily="34" charset="0"/>
              </a:rPr>
              <a:t>	concept </a:t>
            </a:r>
            <a:r>
              <a:rPr lang="en-US" sz="2800" dirty="0" smtClean="0">
                <a:latin typeface="Arial" pitchFamily="34" charset="0"/>
                <a:cs typeface="Arial" pitchFamily="34" charset="0"/>
              </a:rPr>
              <a:t>of SH.</a:t>
            </a:r>
          </a:p>
          <a:p>
            <a:pPr lvl="1">
              <a:buFont typeface="Arial" pitchFamily="34" charset="0"/>
              <a:buChar char="•"/>
            </a:pPr>
            <a:r>
              <a:rPr lang="en-US" sz="2800" dirty="0" smtClean="0">
                <a:latin typeface="Arial" pitchFamily="34" charset="0"/>
                <a:cs typeface="Arial" pitchFamily="34" charset="0"/>
              </a:rPr>
              <a:t> He </a:t>
            </a:r>
            <a:r>
              <a:rPr lang="en-US" sz="2800" dirty="0" smtClean="0">
                <a:latin typeface="Arial" pitchFamily="34" charset="0"/>
                <a:cs typeface="Arial" pitchFamily="34" charset="0"/>
              </a:rPr>
              <a:t>recognizes structural forces such as </a:t>
            </a:r>
            <a:r>
              <a:rPr lang="en-US" sz="2800" dirty="0" smtClean="0">
                <a:latin typeface="Arial" pitchFamily="34" charset="0"/>
                <a:cs typeface="Arial" pitchFamily="34" charset="0"/>
              </a:rPr>
              <a:t>	geographical </a:t>
            </a:r>
            <a:r>
              <a:rPr lang="en-US" sz="2800" dirty="0" smtClean="0">
                <a:latin typeface="Arial" pitchFamily="34" charset="0"/>
                <a:cs typeface="Arial" pitchFamily="34" charset="0"/>
              </a:rPr>
              <a:t>factors, economic systems and </a:t>
            </a:r>
            <a:r>
              <a:rPr lang="en-US" sz="2800" dirty="0" smtClean="0">
                <a:latin typeface="Arial" pitchFamily="34" charset="0"/>
                <a:cs typeface="Arial" pitchFamily="34" charset="0"/>
              </a:rPr>
              <a:t>	mental </a:t>
            </a:r>
            <a:r>
              <a:rPr lang="en-US" sz="2800" dirty="0" smtClean="0">
                <a:latin typeface="Arial" pitchFamily="34" charset="0"/>
                <a:cs typeface="Arial" pitchFamily="34" charset="0"/>
              </a:rPr>
              <a:t>frame work, which are more fundamental.</a:t>
            </a:r>
          </a:p>
          <a:p>
            <a:pPr lvl="1">
              <a:buFont typeface="Arial" pitchFamily="34" charset="0"/>
              <a:buChar char="•"/>
            </a:pPr>
            <a:r>
              <a:rPr lang="en-US" sz="2800" dirty="0" smtClean="0">
                <a:latin typeface="Arial" pitchFamily="34" charset="0"/>
                <a:cs typeface="Arial" pitchFamily="34" charset="0"/>
              </a:rPr>
              <a:t> It </a:t>
            </a:r>
            <a:r>
              <a:rPr lang="en-US" sz="2800" dirty="0" smtClean="0">
                <a:latin typeface="Arial" pitchFamily="34" charset="0"/>
                <a:cs typeface="Arial" pitchFamily="34" charset="0"/>
              </a:rPr>
              <a:t>concentrates on the structure of a system and the </a:t>
            </a:r>
            <a:r>
              <a:rPr lang="en-US" sz="2800" dirty="0" smtClean="0">
                <a:latin typeface="Arial" pitchFamily="34" charset="0"/>
                <a:cs typeface="Arial" pitchFamily="34" charset="0"/>
              </a:rPr>
              <a:t>	relations </a:t>
            </a:r>
            <a:r>
              <a:rPr lang="en-US" sz="2800" dirty="0" smtClean="0">
                <a:latin typeface="Arial" pitchFamily="34" charset="0"/>
                <a:cs typeface="Arial" pitchFamily="34" charset="0"/>
              </a:rPr>
              <a:t>between its elements, rather than on the </a:t>
            </a:r>
            <a:r>
              <a:rPr lang="en-US" sz="2800" dirty="0" smtClean="0">
                <a:latin typeface="Arial" pitchFamily="34" charset="0"/>
                <a:cs typeface="Arial" pitchFamily="34" charset="0"/>
              </a:rPr>
              <a:t>	function </a:t>
            </a:r>
            <a:r>
              <a:rPr lang="en-US" sz="2800" dirty="0" smtClean="0">
                <a:latin typeface="Arial" pitchFamily="34" charset="0"/>
                <a:cs typeface="Arial" pitchFamily="34" charset="0"/>
              </a:rPr>
              <a:t>of those elements.</a:t>
            </a:r>
          </a:p>
          <a:p>
            <a:pPr lvl="1">
              <a:buFont typeface="Arial" pitchFamily="34" charset="0"/>
              <a:buChar char="•"/>
            </a:pPr>
            <a:r>
              <a:rPr lang="en-US" sz="2800" dirty="0" smtClean="0">
                <a:latin typeface="Arial" pitchFamily="34" charset="0"/>
                <a:cs typeface="Arial" pitchFamily="34" charset="0"/>
              </a:rPr>
              <a:t> More </a:t>
            </a:r>
            <a:r>
              <a:rPr lang="en-US" sz="2800" dirty="0" smtClean="0">
                <a:latin typeface="Arial" pitchFamily="34" charset="0"/>
                <a:cs typeface="Arial" pitchFamily="34" charset="0"/>
              </a:rPr>
              <a:t>than men and events, impersonal forces – </a:t>
            </a:r>
            <a:r>
              <a:rPr lang="en-US" sz="2800" dirty="0" smtClean="0">
                <a:latin typeface="Arial" pitchFamily="34" charset="0"/>
                <a:cs typeface="Arial" pitchFamily="34" charset="0"/>
              </a:rPr>
              <a:t>	geographical </a:t>
            </a:r>
            <a:r>
              <a:rPr lang="en-US" sz="2800" dirty="0" smtClean="0">
                <a:latin typeface="Arial" pitchFamily="34" charset="0"/>
                <a:cs typeface="Arial" pitchFamily="34" charset="0"/>
              </a:rPr>
              <a:t>and geological – shapes the rhymes </a:t>
            </a:r>
            <a:r>
              <a:rPr lang="en-US" sz="2800" dirty="0" smtClean="0">
                <a:latin typeface="Arial" pitchFamily="34" charset="0"/>
                <a:cs typeface="Arial" pitchFamily="34" charset="0"/>
              </a:rPr>
              <a:t>	and </a:t>
            </a:r>
            <a:r>
              <a:rPr lang="en-US" sz="2800" dirty="0" smtClean="0">
                <a:latin typeface="Arial" pitchFamily="34" charset="0"/>
                <a:cs typeface="Arial" pitchFamily="34" charset="0"/>
              </a:rPr>
              <a:t>rhythms of hist.</a:t>
            </a:r>
            <a:endParaRPr lang="en-US" sz="28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914400" algn="l"/>
              </a:tabLst>
            </a:pPr>
            <a:endParaRPr lang="en-US" sz="28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17. Pop-History</a:t>
            </a:r>
          </a:p>
          <a:p>
            <a:pPr marL="0" marR="0" lvl="0" indent="0" algn="l" defTabSz="914400" rtl="0" eaLnBrk="1" fontAlgn="base" latinLnBrk="0" hangingPunct="1">
              <a:lnSpc>
                <a:spcPct val="100000"/>
              </a:lnSpc>
              <a:spcBef>
                <a:spcPct val="0"/>
              </a:spcBef>
              <a:spcAft>
                <a:spcPct val="0"/>
              </a:spcAft>
              <a:buClrTx/>
              <a:buSzTx/>
              <a:buFontTx/>
              <a:buNone/>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History became popular in the 1960s.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With the publication of H.G. Well’s Outline of History, 	hist. became immensely popular. Historians 		started writing and revising their historical books. 	‘The Human Adventure’, ‘The Story of mankind 	were some of the books published.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18. Subaltern History</a:t>
            </a:r>
          </a:p>
          <a:p>
            <a:pPr marL="0" marR="0" lvl="0" indent="0" algn="l" defTabSz="914400" rtl="0" eaLnBrk="1" fontAlgn="base" latinLnBrk="0" hangingPunct="1">
              <a:lnSpc>
                <a:spcPct val="100000"/>
              </a:lnSpc>
              <a:spcBef>
                <a:spcPct val="0"/>
              </a:spcBef>
              <a:spcAft>
                <a:spcPct val="0"/>
              </a:spcAft>
              <a:buClrTx/>
              <a:buSzTx/>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Sub-</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altern</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any  subordinate. In hist. it is the sub-	class, group, caste…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This term is taken from Antonio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Gramsi</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Friedrich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Nietzche</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German philosopher coined the 	word.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primarily a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reactional</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hist. Hence it is called ‘a 	hist. of protest’. A reaction to the elitist treatment of 	the history of the nation’s freedom struggle.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tabLst>
                <a:tab pos="914400" algn="l"/>
              </a:tabLst>
            </a:pPr>
            <a:r>
              <a:rPr kumimoji="0" lang="en-US" sz="2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This </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study concentrates on the role of </a:t>
            </a:r>
            <a:r>
              <a:rPr kumimoji="0" lang="en-US" sz="2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the sub-	groups </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the grass-root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domine</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politics.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0"/>
            <a:ext cx="9144000"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Constitutional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an important branch of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pol.hist</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Still it attains an 	independent discipline.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deals with the state organization i.e. the 	Constitution of the Government.</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914400" algn="l"/>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tab pos="914400" algn="l"/>
              </a:tabLst>
            </a:pPr>
            <a:endParaRPr lang="en-US" sz="2400" b="1" dirty="0" smtClean="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tab pos="914400" algn="l"/>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Parliamentary History </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tabLst>
                <a:tab pos="914400" algn="l"/>
              </a:tabLst>
            </a:pPr>
            <a:endParaRPr lang="en-US" sz="24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tab pos="914400" algn="l"/>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a subsection of Constitutional History dealing 	with one particular political institution. – the 	Parliament.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Parliamentary govt. provides a unique 	experience to people in democratic countries as 	India.</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study of History of England is impossible without 	the study of its Parliamentary Hist..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4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Legal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4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an off-shoot of Constitutional and Parliamentary 	hist. Yet, it differs from them in many ways.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the hist. about the Parliamentary enactments, 	their interpretations, and applications.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codified laws of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Hamurabi</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Babylon, Manu of 	India, and Napoleon of France …are the 	considerable significance to legal historians.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r>
              <a:rPr lang="en-US" sz="2800" b="1" dirty="0" smtClean="0"/>
              <a:t>5. Military History</a:t>
            </a:r>
          </a:p>
          <a:p>
            <a:pPr lvl="0"/>
            <a:endParaRPr lang="en-US" sz="2800" dirty="0" smtClean="0"/>
          </a:p>
          <a:p>
            <a:pPr lvl="1">
              <a:buFont typeface="Arial" pitchFamily="34" charset="0"/>
              <a:buChar char="•"/>
            </a:pPr>
            <a:r>
              <a:rPr lang="en-US" sz="2400" dirty="0" smtClean="0"/>
              <a:t> MH </a:t>
            </a:r>
            <a:r>
              <a:rPr lang="en-US" sz="2400" dirty="0" smtClean="0"/>
              <a:t>narrates the story of Military operation.</a:t>
            </a:r>
          </a:p>
          <a:p>
            <a:pPr lvl="1">
              <a:buFont typeface="Arial" pitchFamily="34" charset="0"/>
              <a:buChar char="•"/>
            </a:pPr>
            <a:r>
              <a:rPr lang="en-US" sz="2400" dirty="0" smtClean="0"/>
              <a:t> It </a:t>
            </a:r>
            <a:r>
              <a:rPr lang="en-US" sz="2400" dirty="0" smtClean="0"/>
              <a:t>deals with warfare in every form and aspect; technical, tactical </a:t>
            </a:r>
            <a:r>
              <a:rPr lang="en-US" sz="2400" dirty="0" smtClean="0"/>
              <a:t>	and </a:t>
            </a:r>
            <a:r>
              <a:rPr lang="en-US" sz="2400" dirty="0" smtClean="0"/>
              <a:t>strategic.</a:t>
            </a:r>
          </a:p>
          <a:p>
            <a:pPr lvl="1">
              <a:buFont typeface="Arial" pitchFamily="34" charset="0"/>
              <a:buChar char="•"/>
            </a:pPr>
            <a:r>
              <a:rPr lang="en-US" sz="2400" dirty="0" smtClean="0"/>
              <a:t> It </a:t>
            </a:r>
            <a:r>
              <a:rPr lang="en-US" sz="2400" dirty="0" smtClean="0"/>
              <a:t>also covers military engineering, ballistics, logistics and military </a:t>
            </a:r>
            <a:r>
              <a:rPr lang="en-US" sz="2400" dirty="0" smtClean="0"/>
              <a:t>	transport</a:t>
            </a:r>
            <a:r>
              <a:rPr lang="en-US" sz="2400" dirty="0" smtClean="0"/>
              <a:t>.</a:t>
            </a:r>
          </a:p>
          <a:p>
            <a:pPr lvl="1">
              <a:buFont typeface="Arial" pitchFamily="34" charset="0"/>
              <a:buChar char="•"/>
            </a:pPr>
            <a:r>
              <a:rPr lang="en-US" sz="2400" dirty="0" smtClean="0"/>
              <a:t> The </a:t>
            </a:r>
            <a:r>
              <a:rPr lang="en-US" sz="2400" dirty="0" smtClean="0"/>
              <a:t>military historians are not merely concerned with military </a:t>
            </a:r>
            <a:r>
              <a:rPr lang="en-US" sz="2400" dirty="0" smtClean="0"/>
              <a:t>	planning </a:t>
            </a:r>
            <a:r>
              <a:rPr lang="en-US" sz="2400" dirty="0" smtClean="0"/>
              <a:t>but also the impact of wars on fate of the nations and </a:t>
            </a:r>
            <a:r>
              <a:rPr lang="en-US" sz="2400" dirty="0" smtClean="0"/>
              <a:t>	life </a:t>
            </a:r>
            <a:r>
              <a:rPr lang="en-US" sz="2400" dirty="0" smtClean="0"/>
              <a:t>of the people.</a:t>
            </a:r>
          </a:p>
          <a:p>
            <a:pPr lvl="1">
              <a:buFont typeface="Arial" pitchFamily="34" charset="0"/>
              <a:buChar char="•"/>
            </a:pPr>
            <a:r>
              <a:rPr lang="en-US" sz="2400" dirty="0" smtClean="0"/>
              <a:t> Thucydides</a:t>
            </a:r>
            <a:r>
              <a:rPr lang="en-US" sz="2400" dirty="0" smtClean="0"/>
              <a:t>’ </a:t>
            </a:r>
            <a:r>
              <a:rPr lang="en-US" sz="2400" b="1" dirty="0" smtClean="0"/>
              <a:t>The history of the Peloponnesian war </a:t>
            </a:r>
            <a:r>
              <a:rPr lang="en-US" sz="2400" dirty="0" smtClean="0"/>
              <a:t>is a classic </a:t>
            </a:r>
            <a:r>
              <a:rPr lang="en-US" sz="2400" dirty="0" smtClean="0"/>
              <a:t>	example </a:t>
            </a:r>
            <a:r>
              <a:rPr lang="en-US" sz="2400" dirty="0" smtClean="0"/>
              <a:t>of MH.</a:t>
            </a:r>
          </a:p>
          <a:p>
            <a:pPr lvl="1">
              <a:buFont typeface="Arial" pitchFamily="34" charset="0"/>
              <a:buChar char="•"/>
            </a:pPr>
            <a:r>
              <a:rPr lang="en-US" sz="2400" dirty="0" smtClean="0"/>
              <a:t> Outstanding </a:t>
            </a:r>
            <a:r>
              <a:rPr lang="en-US" sz="2400" dirty="0" smtClean="0"/>
              <a:t>works have been written on the South Indian </a:t>
            </a:r>
            <a:r>
              <a:rPr lang="en-US" sz="2400" dirty="0" smtClean="0"/>
              <a:t>	Rebellion</a:t>
            </a:r>
            <a:r>
              <a:rPr lang="en-US" sz="2400" dirty="0" smtClean="0"/>
              <a:t>, the Great Indian Mutiny, the American Civil War and </a:t>
            </a:r>
            <a:r>
              <a:rPr lang="en-US" sz="2400" dirty="0" smtClean="0"/>
              <a:t>	the </a:t>
            </a:r>
            <a:r>
              <a:rPr lang="en-US" sz="2400" dirty="0" smtClean="0"/>
              <a:t>First and the Second World Wars.</a:t>
            </a:r>
          </a:p>
          <a:p>
            <a:pPr lvl="1">
              <a:buFont typeface="Arial" pitchFamily="34" charset="0"/>
              <a:buChar char="•"/>
            </a:pPr>
            <a:r>
              <a:rPr lang="en-US" sz="2400" dirty="0" smtClean="0"/>
              <a:t> At </a:t>
            </a:r>
            <a:r>
              <a:rPr lang="en-US" sz="2400" dirty="0" smtClean="0"/>
              <a:t>present, MH includes land, naval and aerial warfare.</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Diplomatic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hist. of relations between sovereign states. i.e. 	International Hist. i.e. the study of inter-state 	relations. It has assumed importance esp. after the 	First World War.</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External relations between states are maintained by 	ambassadors, trained experts and practitioners of 	diplomacy.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diplomatic historians should always have an 	eye on the developments on the world stage. They 	have to deal with the legal, political, cultural and 	economic issues.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 Social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Trevelyan, the well known author of SH of England, 	defined it as “history with the politics left out”.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Dutch historian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P.J.Blok</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called it “the thought 	and the work, the daily life, the belief, the needs, 	the habits of our ancestors”.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short, SH is the hist. of human society in its social 	aspects. It is also concerned with the origin and 	development of the social institutions.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also dynamic because it deals with social 	change.</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 Economic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Sir William Ashley defines economic history as “the 	hist. of actual human practice with respect to the 	material basis of life”.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N.S.B.Gras</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defines it as “the story of the various 	ways in which man has obtained a living”.</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Adam Smith’s </a:t>
            </a: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Wealth of Nations </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was the classical 	treatise on EH.</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Karl Marx’s economic interpretation of hist. widened 	the scope of economic hist. and stimulated the 	study of economic factors.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 Intellectual History</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2800" b="1" dirty="0" smtClean="0">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IH is the hist. of human thought.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R.G.Coolingwood</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considered hist. as the expression 	of idea. i.e. the influence of ideas and ideologies 	on human hist.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 typeface="Wingdings" pitchFamily="2" charset="2"/>
              <a:buChar char="Ø"/>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R.G.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Coolingwood’s</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Idea of History”;</a:t>
            </a:r>
          </a:p>
          <a:p>
            <a:pPr lvl="1" algn="just" eaLnBrk="0" fontAlgn="base" hangingPunct="0">
              <a:spcBef>
                <a:spcPct val="0"/>
              </a:spcBef>
              <a:spcAft>
                <a:spcPct val="0"/>
              </a:spcAft>
              <a:buFont typeface="Wingdings" pitchFamily="2" charset="2"/>
              <a:buChar char="Ø"/>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H.E.Barnes</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 Intellectual and Cultural History of the Western World’; </a:t>
            </a:r>
          </a:p>
          <a:p>
            <a:pPr lvl="1" algn="just" eaLnBrk="0" fontAlgn="base" hangingPunct="0">
              <a:spcBef>
                <a:spcPct val="0"/>
              </a:spcBef>
              <a:spcAft>
                <a:spcPct val="0"/>
              </a:spcAft>
              <a:buFont typeface="Wingdings" pitchFamily="2" charset="2"/>
              <a:buChar char="Ø"/>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Alfred North Whitehead’s ‘Adventure of Ideas’ </a:t>
            </a:r>
          </a:p>
          <a:p>
            <a:pPr lvl="1" algn="just" eaLnBrk="0" fontAlgn="base" hangingPunct="0">
              <a:spcBef>
                <a:spcPct val="0"/>
              </a:spcBef>
              <a:spcAft>
                <a:spcPct val="0"/>
              </a:spcAft>
              <a:tabLst>
                <a:tab pos="914400" algn="l"/>
              </a:tabLst>
            </a:pPr>
            <a:r>
              <a:rPr lang="en-US" sz="2800" dirty="0" smtClean="0">
                <a:latin typeface="Arial" pitchFamily="34" charset="0"/>
                <a:ea typeface="Times New Roman" pitchFamily="18" charset="0"/>
                <a:cs typeface="Arial" pitchFamily="34" charset="0"/>
              </a:rPr>
              <a:t>	</a:t>
            </a:r>
            <a:endParaRPr lang="en-US" sz="2800" dirty="0" smtClean="0">
              <a:latin typeface="Arial" pitchFamily="34" charset="0"/>
              <a:ea typeface="Times New Roman" pitchFamily="18" charset="0"/>
              <a:cs typeface="Arial" pitchFamily="34" charset="0"/>
            </a:endParaRPr>
          </a:p>
          <a:p>
            <a:pPr lvl="1" algn="just" eaLnBrk="0" fontAlgn="base" hangingPunct="0">
              <a:spcBef>
                <a:spcPct val="0"/>
              </a:spcBef>
              <a:spcAft>
                <a:spcPct val="0"/>
              </a:spcAft>
              <a:tabLst>
                <a:tab pos="914400" algn="l"/>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…some of the outstanding contributions to IH.</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407</Words>
  <Application>Microsoft Office PowerPoint</Application>
  <PresentationFormat>On-screen Show (4:3)</PresentationFormat>
  <Paragraphs>154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Administrator</cp:lastModifiedBy>
  <cp:revision>27</cp:revision>
  <dcterms:created xsi:type="dcterms:W3CDTF">2006-08-16T00:00:00Z</dcterms:created>
  <dcterms:modified xsi:type="dcterms:W3CDTF">2018-07-17T05:52:41Z</dcterms:modified>
</cp:coreProperties>
</file>